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3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6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64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6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4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0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2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3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3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88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1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5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D3B68-28E1-FB44-9ACB-F8E47067309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A004-76B9-C344-AD8E-54FDD911D1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1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578915"/>
              </p:ext>
            </p:extLst>
          </p:nvPr>
        </p:nvGraphicFramePr>
        <p:xfrm>
          <a:off x="109280" y="765237"/>
          <a:ext cx="8965136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7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Garamond"/>
                          <a:cs typeface="Garamond"/>
                        </a:rPr>
                        <a:t>PROJECT #1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PROJECT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/ PURPOSE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CONSTRUCTION OF 1,440</a:t>
                      </a: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 UNITS OF APARTMENTS IN LAGOS METROPOLIS</a:t>
                      </a:r>
                      <a:endParaRPr lang="en-US" sz="19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AMOUNT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REQUIRED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$20-25MILLION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TENOR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36-48 MONTHS (INCLUSIVE OF 18 MONTH MORATORIUM)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KEY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VIABILITY POINTS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dirty="0">
                          <a:latin typeface="Garamond"/>
                          <a:cs typeface="Garamond"/>
                        </a:rPr>
                        <a:t>UNUSUALLY HIGH</a:t>
                      </a: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 HOUSING DEMAND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STRONG LOCATION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GOOD QUALITY HOME UNITS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RELATIVELY SHORT BUILDING CYCLE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RELATIVELY LOW SELLING PRICE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STRONG REVENUE PROFILE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NATIONAL STRATEGIC FOCUS</a:t>
                      </a:r>
                      <a:endParaRPr lang="en-US" sz="19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2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279364"/>
              </p:ext>
            </p:extLst>
          </p:nvPr>
        </p:nvGraphicFramePr>
        <p:xfrm>
          <a:off x="74478" y="1147927"/>
          <a:ext cx="9034729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3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Garamond"/>
                        </a:rPr>
                        <a:t>PROJECT #2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PROJECT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/ PURPOSE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CONSTRUCTION OF 18</a:t>
                      </a: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 UNITS OF LUXURY ACCOMMODATION (BANANA ISLAND LAGOS)</a:t>
                      </a:r>
                      <a:endParaRPr lang="en-US" sz="1900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AMOUNT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REQUIRED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$5-7.5 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TENOR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Garamond"/>
                          <a:cs typeface="Garamond"/>
                        </a:rPr>
                        <a:t>24</a:t>
                      </a: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 - 36</a:t>
                      </a:r>
                      <a:r>
                        <a:rPr lang="en-US" sz="1900" dirty="0">
                          <a:latin typeface="Garamond"/>
                          <a:cs typeface="Garamond"/>
                        </a:rPr>
                        <a:t>MONTHS (INCLUSIVE OF 12 MONTH MORATORIUM)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b="1" dirty="0">
                          <a:latin typeface="Garamond"/>
                          <a:cs typeface="Garamond"/>
                        </a:rPr>
                        <a:t>KEY</a:t>
                      </a:r>
                      <a:r>
                        <a:rPr lang="en-US" sz="1900" b="1" baseline="0" dirty="0">
                          <a:latin typeface="Garamond"/>
                          <a:cs typeface="Garamond"/>
                        </a:rPr>
                        <a:t> VIABILITY POINTS</a:t>
                      </a:r>
                      <a:endParaRPr lang="en-US" sz="1900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1900" dirty="0">
                          <a:latin typeface="Garamond"/>
                          <a:cs typeface="Garamond"/>
                        </a:rPr>
                        <a:t>STRONG</a:t>
                      </a: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 EFFECTIVE DEMAND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GOOD </a:t>
                      </a:r>
                      <a:r>
                        <a:rPr lang="en-US" sz="1900" dirty="0">
                          <a:latin typeface="Garamond"/>
                          <a:cs typeface="Garamond"/>
                        </a:rPr>
                        <a:t>BANKING SUPPORT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HIGH QUALITY HOMES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GOOD REVENUE PROFILE</a:t>
                      </a:r>
                    </a:p>
                    <a:p>
                      <a:pPr marL="342900" indent="-342900">
                        <a:buFont typeface="Arial"/>
                        <a:buChar char="•"/>
                      </a:pPr>
                      <a:r>
                        <a:rPr lang="en-US" sz="1900" baseline="0" dirty="0">
                          <a:latin typeface="Garamond"/>
                          <a:cs typeface="Garamond"/>
                        </a:rPr>
                        <a:t>RELATIVELY SHORT PROJECT TURNAROUND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58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90670"/>
              </p:ext>
            </p:extLst>
          </p:nvPr>
        </p:nvGraphicFramePr>
        <p:xfrm>
          <a:off x="22300" y="1507813"/>
          <a:ext cx="912170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5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Garamond"/>
                        </a:rPr>
                        <a:t>PROJECT #3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aramond"/>
                          <a:cs typeface="Garamond"/>
                        </a:rPr>
                        <a:t>PROJECT</a:t>
                      </a:r>
                      <a:r>
                        <a:rPr lang="en-US" b="1" baseline="0" dirty="0">
                          <a:latin typeface="Garamond"/>
                          <a:cs typeface="Garamond"/>
                        </a:rPr>
                        <a:t> / PURPOSE</a:t>
                      </a:r>
                      <a:endParaRPr lang="en-US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/>
                          <a:cs typeface="Garamond"/>
                        </a:rPr>
                        <a:t>RECONSTRUCTION</a:t>
                      </a:r>
                      <a:r>
                        <a:rPr lang="en-US" baseline="0" dirty="0">
                          <a:latin typeface="Garamond"/>
                          <a:cs typeface="Garamond"/>
                        </a:rPr>
                        <a:t> AND REHABILITATION OF LOCAL EVENTS CENTRE (TO GLOBAL STANDARD)</a:t>
                      </a:r>
                      <a:endParaRPr lang="en-US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aramond"/>
                          <a:cs typeface="Garamond"/>
                        </a:rPr>
                        <a:t>AMOUNT</a:t>
                      </a:r>
                      <a:r>
                        <a:rPr lang="en-US" b="1" baseline="0" dirty="0">
                          <a:latin typeface="Garamond"/>
                          <a:cs typeface="Garamond"/>
                        </a:rPr>
                        <a:t> REQUIRED</a:t>
                      </a:r>
                      <a:endParaRPr lang="en-US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/>
                          <a:cs typeface="Garamond"/>
                        </a:rPr>
                        <a:t>$7.5-12MILLION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aramond"/>
                          <a:cs typeface="Garamond"/>
                        </a:rPr>
                        <a:t>TENOR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Garamond"/>
                          <a:cs typeface="Garamond"/>
                        </a:rPr>
                        <a:t>18-24</a:t>
                      </a:r>
                      <a:r>
                        <a:rPr lang="en-US" baseline="0" dirty="0">
                          <a:latin typeface="Garamond"/>
                          <a:cs typeface="Garamond"/>
                        </a:rPr>
                        <a:t> </a:t>
                      </a:r>
                      <a:r>
                        <a:rPr lang="en-US" dirty="0">
                          <a:latin typeface="Garamond"/>
                          <a:cs typeface="Garamond"/>
                        </a:rPr>
                        <a:t>(INCLUSIVE OF 12 MONTH MORATORIUM)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01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Garamond"/>
                          <a:cs typeface="Garamond"/>
                        </a:rPr>
                        <a:t>KEY</a:t>
                      </a:r>
                      <a:r>
                        <a:rPr lang="en-US" b="1" baseline="0" dirty="0">
                          <a:latin typeface="Garamond"/>
                          <a:cs typeface="Garamond"/>
                        </a:rPr>
                        <a:t> VIABILITY POINTS</a:t>
                      </a:r>
                      <a:endParaRPr lang="en-US" b="1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>
                          <a:latin typeface="Garamond"/>
                          <a:cs typeface="Garamond"/>
                        </a:rPr>
                        <a:t>STRONG</a:t>
                      </a:r>
                      <a:r>
                        <a:rPr lang="en-US" baseline="0" dirty="0">
                          <a:latin typeface="Garamond"/>
                          <a:cs typeface="Garamond"/>
                        </a:rPr>
                        <a:t> EFFECTIVE DEMAND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latin typeface="Garamond"/>
                          <a:cs typeface="Garamond"/>
                        </a:rPr>
                        <a:t>BUSINESS GOODWILL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latin typeface="Garamond"/>
                          <a:cs typeface="Garamond"/>
                        </a:rPr>
                        <a:t>EQUITY CONTRIBUTION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>
                          <a:latin typeface="Garamond"/>
                          <a:cs typeface="Garamond"/>
                        </a:rPr>
                        <a:t>RELATIVELY SHORT PROJECT TURNAROUND</a:t>
                      </a:r>
                      <a:endParaRPr lang="en-US" dirty="0">
                        <a:latin typeface="Garamond"/>
                        <a:cs typeface="Garamon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17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157</Words>
  <Application>Microsoft Office PowerPoint</Application>
  <PresentationFormat>Diavoorstelling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Garamond</vt:lpstr>
      <vt:lpstr>Office Theme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aramide ajayi</dc:creator>
  <cp:lastModifiedBy>Ottenhof detec</cp:lastModifiedBy>
  <cp:revision>5</cp:revision>
  <dcterms:created xsi:type="dcterms:W3CDTF">2015-01-13T12:20:04Z</dcterms:created>
  <dcterms:modified xsi:type="dcterms:W3CDTF">2021-06-02T12:11:25Z</dcterms:modified>
</cp:coreProperties>
</file>